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  <p:sldMasterId id="2147483673" r:id="rId6"/>
    <p:sldMasterId id="214748367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6" roundtripDataSignature="AMtx7mhl8yKEx8ymvxArC8FrjRRfyt3/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E4DE5A-B847-4AEC-B9D8-526D481E27C6}">
  <a:tblStyle styleId="{2BE4DE5A-B847-4AEC-B9D8-526D481E27C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7EF"/>
          </a:solidFill>
        </a:fill>
      </a:tcStyle>
    </a:wholeTbl>
    <a:band1H>
      <a:tcTxStyle b="off" i="off"/>
      <a:tcStyle>
        <a:fill>
          <a:solidFill>
            <a:srgbClr val="CCCCDD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CCCDD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333399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333399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333399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333399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customschemas.google.com/relationships/presentationmetadata" Target="metadata"/><Relationship Id="rId25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12700" lvl="0" marL="0" rt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000">
                <a:solidFill>
                  <a:schemeClr val="dk1"/>
                </a:solidFill>
              </a:rPr>
              <a:t>رحّب بالمشاركين وقدّم نفسك.</a:t>
            </a:r>
            <a:endParaRPr/>
          </a:p>
        </p:txBody>
      </p:sp>
      <p:sp>
        <p:nvSpPr>
          <p:cNvPr id="218" name="Google Shape;21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0:notes"/>
          <p:cNvSpPr/>
          <p:nvPr>
            <p:ph idx="2" type="sldImg"/>
          </p:nvPr>
        </p:nvSpPr>
        <p:spPr>
          <a:xfrm>
            <a:off x="1225550" y="12700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10:notes"/>
          <p:cNvSpPr txBox="1"/>
          <p:nvPr>
            <p:ph idx="1" type="body"/>
          </p:nvPr>
        </p:nvSpPr>
        <p:spPr>
          <a:xfrm>
            <a:off x="702311" y="4888737"/>
            <a:ext cx="5618480" cy="3999875"/>
          </a:xfrm>
          <a:prstGeom prst="rect">
            <a:avLst/>
          </a:prstGeom>
          <a:noFill/>
          <a:ln>
            <a:noFill/>
          </a:ln>
        </p:spPr>
        <p:txBody>
          <a:bodyPr anchorCtr="0" anchor="t" bIns="49075" lIns="98150" spcFirstLastPara="1" rIns="98150" wrap="square" tIns="49075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6" name="Google Shape;296;p10:notes"/>
          <p:cNvSpPr txBox="1"/>
          <p:nvPr>
            <p:ph idx="12" type="sldNum"/>
          </p:nvPr>
        </p:nvSpPr>
        <p:spPr>
          <a:xfrm>
            <a:off x="3978133" y="9648731"/>
            <a:ext cx="3043343" cy="509684"/>
          </a:xfrm>
          <a:prstGeom prst="rect">
            <a:avLst/>
          </a:prstGeom>
          <a:noFill/>
          <a:ln>
            <a:noFill/>
          </a:ln>
        </p:spPr>
        <p:txBody>
          <a:bodyPr anchorCtr="0" anchor="b" bIns="49075" lIns="98150" spcFirstLastPara="1" rIns="98150" wrap="square" tIns="4907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e7f93440ad_0_19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3" name="Google Shape;303;ge7f93440ad_0_19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7f93440ad_0_2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9" name="Google Shape;309;ge7f93440ad_0_2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7f93440ad_0_2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9" name="Google Shape;319;ge7f93440ad_0_27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e7f93440ad_0_29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6" name="Google Shape;326;ge7f93440ad_0_29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e7f93440ad_0_3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3" name="Google Shape;333;ge7f93440ad_0_3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e7f93440ad_0_3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9" name="Google Shape;339;ge7f93440ad_0_3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5" name="Google Shape;345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e7f93440ad_0_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8" name="Google Shape;228;ge7f93440ad_0_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e7f93440ad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5" name="Google Shape;235;ge7f93440ad_0_5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7f93440ad_0_5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2" name="Google Shape;242;ge7f93440ad_0_5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7f93440ad_0_7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1" name="Google Shape;251;ge7f93440ad_0_7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e7f93440ad_0_6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1" name="Google Shape;261;ge7f93440ad_0_6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7f93440ad_0_9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8" name="Google Shape;268;ge7f93440ad_0_9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e7f93440ad_0_1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1" name="Google Shape;281;ge7f93440ad_0_1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e7f93440ad_0_1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8" name="Google Shape;288;ge7f93440ad_0_1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Relationship Id="rId3" Type="http://schemas.openxmlformats.org/officeDocument/2006/relationships/hyperlink" Target="http://www.inee.org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x">
  <p:cSld name="TITLE_AND_BODY">
    <p:bg>
      <p:bgPr>
        <a:solidFill>
          <a:srgbClr val="00000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311708" y="992767"/>
            <a:ext cx="8520601" cy="27369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311698" y="3778832"/>
            <a:ext cx="8520603" cy="1056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" name="Google Shape;12;p20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4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" type="body"/>
          </p:nvPr>
        </p:nvSpPr>
        <p:spPr>
          <a:xfrm>
            <a:off x="311698" y="1536633"/>
            <a:ext cx="85206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/>
          <p:nvPr>
            <p:ph type="title"/>
          </p:nvPr>
        </p:nvSpPr>
        <p:spPr>
          <a:xfrm>
            <a:off x="311698" y="740799"/>
            <a:ext cx="2808003" cy="10077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31"/>
          <p:cNvSpPr txBox="1"/>
          <p:nvPr>
            <p:ph idx="1" type="body"/>
          </p:nvPr>
        </p:nvSpPr>
        <p:spPr>
          <a:xfrm>
            <a:off x="311698" y="1852800"/>
            <a:ext cx="2808003" cy="4239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2"/>
          <p:cNvSpPr txBox="1"/>
          <p:nvPr>
            <p:ph type="title"/>
          </p:nvPr>
        </p:nvSpPr>
        <p:spPr>
          <a:xfrm>
            <a:off x="490250" y="600199"/>
            <a:ext cx="6367801" cy="5454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5" name="Google Shape;55;p32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3"/>
          <p:cNvSpPr/>
          <p:nvPr/>
        </p:nvSpPr>
        <p:spPr>
          <a:xfrm>
            <a:off x="4572000" y="-167"/>
            <a:ext cx="4572000" cy="685800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33"/>
          <p:cNvSpPr txBox="1"/>
          <p:nvPr>
            <p:ph type="title"/>
          </p:nvPr>
        </p:nvSpPr>
        <p:spPr>
          <a:xfrm>
            <a:off x="265500" y="1644232"/>
            <a:ext cx="4045200" cy="19764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9" name="Google Shape;59;p33"/>
          <p:cNvSpPr txBox="1"/>
          <p:nvPr>
            <p:ph idx="1" type="body"/>
          </p:nvPr>
        </p:nvSpPr>
        <p:spPr>
          <a:xfrm>
            <a:off x="265500" y="3737433"/>
            <a:ext cx="4045200" cy="1646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0" name="Google Shape;60;p33"/>
          <p:cNvSpPr txBox="1"/>
          <p:nvPr>
            <p:ph idx="2" type="body"/>
          </p:nvPr>
        </p:nvSpPr>
        <p:spPr>
          <a:xfrm>
            <a:off x="4939500" y="965433"/>
            <a:ext cx="3837000" cy="4926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1" name="Google Shape;61;p33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4"/>
          <p:cNvSpPr txBox="1"/>
          <p:nvPr>
            <p:ph idx="1" type="body"/>
          </p:nvPr>
        </p:nvSpPr>
        <p:spPr>
          <a:xfrm>
            <a:off x="311698" y="5640766"/>
            <a:ext cx="5998804" cy="806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64" name="Google Shape;64;p34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5"/>
          <p:cNvSpPr txBox="1"/>
          <p:nvPr>
            <p:ph type="title"/>
          </p:nvPr>
        </p:nvSpPr>
        <p:spPr>
          <a:xfrm>
            <a:off x="311698" y="1474833"/>
            <a:ext cx="8520603" cy="26181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7" name="Google Shape;67;p35"/>
          <p:cNvSpPr txBox="1"/>
          <p:nvPr>
            <p:ph idx="1" type="body"/>
          </p:nvPr>
        </p:nvSpPr>
        <p:spPr>
          <a:xfrm>
            <a:off x="311698" y="4202967"/>
            <a:ext cx="8520603" cy="17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8" name="Google Shape;68;p35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>
  <p:cSld name="SECTION_HEADER 2">
    <p:bg>
      <p:bgPr>
        <a:solidFill>
          <a:srgbClr val="000000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6"/>
          <p:cNvSpPr txBox="1"/>
          <p:nvPr>
            <p:ph type="title"/>
          </p:nvPr>
        </p:nvSpPr>
        <p:spPr>
          <a:xfrm>
            <a:off x="311698" y="2867798"/>
            <a:ext cx="8520603" cy="1122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36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>
  <p:cSld name="TITLE_AND_TWO_COLUMNS 2"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7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4" name="Google Shape;74;p37"/>
          <p:cNvSpPr txBox="1"/>
          <p:nvPr>
            <p:ph idx="1" type="body"/>
          </p:nvPr>
        </p:nvSpPr>
        <p:spPr>
          <a:xfrm>
            <a:off x="311698" y="1536633"/>
            <a:ext cx="39999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5" name="Google Shape;75;p37"/>
          <p:cNvSpPr txBox="1"/>
          <p:nvPr>
            <p:ph idx="2" type="body"/>
          </p:nvPr>
        </p:nvSpPr>
        <p:spPr>
          <a:xfrm>
            <a:off x="4832398" y="1536631"/>
            <a:ext cx="3999903" cy="45552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6" name="Google Shape;76;p37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>
  <p:cSld name="TITLE_ONLY 2">
    <p:bg>
      <p:bgPr>
        <a:solidFill>
          <a:srgbClr val="00000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8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9" name="Google Shape;79;p38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 2">
    <p:bg>
      <p:bgPr>
        <a:solidFill>
          <a:srgbClr val="000000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9"/>
          <p:cNvSpPr txBox="1"/>
          <p:nvPr>
            <p:ph type="title"/>
          </p:nvPr>
        </p:nvSpPr>
        <p:spPr>
          <a:xfrm>
            <a:off x="311698" y="740799"/>
            <a:ext cx="2808003" cy="10077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1" type="body"/>
          </p:nvPr>
        </p:nvSpPr>
        <p:spPr>
          <a:xfrm>
            <a:off x="311698" y="1852800"/>
            <a:ext cx="2808003" cy="4239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3" name="Google Shape;83;p39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ge7f93440ad_0_1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51169" y="6215190"/>
            <a:ext cx="1601730" cy="368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Google Shape;15;ge7f93440ad_0_137"/>
          <p:cNvCxnSpPr/>
          <p:nvPr/>
        </p:nvCxnSpPr>
        <p:spPr>
          <a:xfrm>
            <a:off x="-14925" y="6052230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ge7f93440ad_0_137"/>
          <p:cNvSpPr txBox="1"/>
          <p:nvPr/>
        </p:nvSpPr>
        <p:spPr>
          <a:xfrm>
            <a:off x="235400" y="98868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ge7f93440ad_0_137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2800"/>
              <a:buFont typeface="Arial"/>
              <a:buNone/>
              <a:defRPr b="1" sz="2800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e7f93440ad_0_137"/>
          <p:cNvSpPr txBox="1"/>
          <p:nvPr>
            <p:ph idx="1" type="body"/>
          </p:nvPr>
        </p:nvSpPr>
        <p:spPr>
          <a:xfrm>
            <a:off x="143850" y="1051470"/>
            <a:ext cx="8866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 2">
    <p:bg>
      <p:bgPr>
        <a:solidFill>
          <a:srgbClr val="000000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0"/>
          <p:cNvSpPr txBox="1"/>
          <p:nvPr>
            <p:ph type="title"/>
          </p:nvPr>
        </p:nvSpPr>
        <p:spPr>
          <a:xfrm>
            <a:off x="490250" y="600199"/>
            <a:ext cx="6367801" cy="5454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6" name="Google Shape;86;p40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 2">
    <p:bg>
      <p:bgPr>
        <a:solidFill>
          <a:srgbClr val="00000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1"/>
          <p:cNvSpPr/>
          <p:nvPr/>
        </p:nvSpPr>
        <p:spPr>
          <a:xfrm>
            <a:off x="4572000" y="-167"/>
            <a:ext cx="4572000" cy="685800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41"/>
          <p:cNvSpPr txBox="1"/>
          <p:nvPr>
            <p:ph type="title"/>
          </p:nvPr>
        </p:nvSpPr>
        <p:spPr>
          <a:xfrm>
            <a:off x="265500" y="1644232"/>
            <a:ext cx="4045200" cy="19764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0" name="Google Shape;90;p41"/>
          <p:cNvSpPr txBox="1"/>
          <p:nvPr>
            <p:ph idx="1" type="body"/>
          </p:nvPr>
        </p:nvSpPr>
        <p:spPr>
          <a:xfrm>
            <a:off x="265500" y="3737433"/>
            <a:ext cx="4045200" cy="1646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1" name="Google Shape;91;p41"/>
          <p:cNvSpPr txBox="1"/>
          <p:nvPr>
            <p:ph idx="2" type="body"/>
          </p:nvPr>
        </p:nvSpPr>
        <p:spPr>
          <a:xfrm>
            <a:off x="4939500" y="965433"/>
            <a:ext cx="3837000" cy="4926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2" name="Google Shape;92;p41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 2">
    <p:bg>
      <p:bgPr>
        <a:solidFill>
          <a:srgbClr val="000000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2"/>
          <p:cNvSpPr txBox="1"/>
          <p:nvPr>
            <p:ph idx="1" type="body"/>
          </p:nvPr>
        </p:nvSpPr>
        <p:spPr>
          <a:xfrm>
            <a:off x="311698" y="5640766"/>
            <a:ext cx="5998804" cy="806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5" name="Google Shape;95;p42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 2">
    <p:bg>
      <p:bgPr>
        <a:solidFill>
          <a:srgbClr val="00000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3"/>
          <p:cNvSpPr txBox="1"/>
          <p:nvPr>
            <p:ph type="title"/>
          </p:nvPr>
        </p:nvSpPr>
        <p:spPr>
          <a:xfrm>
            <a:off x="311698" y="1474833"/>
            <a:ext cx="8520603" cy="26181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43"/>
          <p:cNvSpPr txBox="1"/>
          <p:nvPr>
            <p:ph idx="1" type="body"/>
          </p:nvPr>
        </p:nvSpPr>
        <p:spPr>
          <a:xfrm>
            <a:off x="311698" y="4202967"/>
            <a:ext cx="8520603" cy="17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9" name="Google Shape;99;p43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 2">
    <p:bg>
      <p:bgPr>
        <a:solidFill>
          <a:srgbClr val="000000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4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e7f93440ad_0_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51169" y="6215190"/>
            <a:ext cx="1601730" cy="368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" name="Google Shape;106;ge7f93440ad_0_41"/>
          <p:cNvCxnSpPr/>
          <p:nvPr/>
        </p:nvCxnSpPr>
        <p:spPr>
          <a:xfrm>
            <a:off x="-14925" y="6052230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" name="Google Shape;107;ge7f93440ad_0_41"/>
          <p:cNvSpPr txBox="1"/>
          <p:nvPr/>
        </p:nvSpPr>
        <p:spPr>
          <a:xfrm>
            <a:off x="235400" y="98868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e7f93440ad_0_41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ge7f93440ad_0_41"/>
          <p:cNvSpPr txBox="1"/>
          <p:nvPr>
            <p:ph idx="1" type="body"/>
          </p:nvPr>
        </p:nvSpPr>
        <p:spPr>
          <a:xfrm>
            <a:off x="143850" y="1051470"/>
            <a:ext cx="8866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" type="tx">
  <p:cSld name="TITLE_AND_BOD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7f93440ad_0_36"/>
          <p:cNvSpPr/>
          <p:nvPr/>
        </p:nvSpPr>
        <p:spPr>
          <a:xfrm>
            <a:off x="0" y="5228699"/>
            <a:ext cx="9144000" cy="1629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ge7f93440ad_0_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08762" y="5476290"/>
            <a:ext cx="6526476" cy="94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ge7f93440ad_0_36"/>
          <p:cNvSpPr txBox="1"/>
          <p:nvPr>
            <p:ph type="title"/>
          </p:nvPr>
        </p:nvSpPr>
        <p:spPr>
          <a:xfrm>
            <a:off x="459000" y="847440"/>
            <a:ext cx="8226000" cy="25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  <a:defRPr b="0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Google Shape;114;ge7f93440ad_0_36"/>
          <p:cNvSpPr txBox="1"/>
          <p:nvPr>
            <p:ph idx="1" type="subTitle"/>
          </p:nvPr>
        </p:nvSpPr>
        <p:spPr>
          <a:xfrm>
            <a:off x="850050" y="3722640"/>
            <a:ext cx="7572000" cy="11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"/>
              <a:buNone/>
              <a:defRPr b="0" i="0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 type="title">
  <p:cSld name="TITLE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ge7f93440ad_0_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62820" y="2084331"/>
            <a:ext cx="5818363" cy="1338498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e7f93440ad_0_47"/>
          <p:cNvSpPr/>
          <p:nvPr/>
        </p:nvSpPr>
        <p:spPr>
          <a:xfrm>
            <a:off x="1104200" y="4179150"/>
            <a:ext cx="7013100" cy="16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Arial"/>
              <a:buNone/>
            </a:pPr>
            <a:r>
              <a:rPr b="1" i="0" lang="en-US" sz="24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http://www.inee.org</a:t>
            </a:r>
            <a:endParaRPr b="0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>
  <p:cSld name="TITLE_1">
    <p:bg>
      <p:bgPr>
        <a:solidFill>
          <a:srgbClr val="000000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e7f93440ad_0_5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e7f93440ad_0_1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51169" y="6215190"/>
            <a:ext cx="1601730" cy="368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" name="Google Shape;126;ge7f93440ad_0_166"/>
          <p:cNvCxnSpPr/>
          <p:nvPr/>
        </p:nvCxnSpPr>
        <p:spPr>
          <a:xfrm>
            <a:off x="-14925" y="6052230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" name="Google Shape;127;ge7f93440ad_0_166"/>
          <p:cNvSpPr txBox="1"/>
          <p:nvPr/>
        </p:nvSpPr>
        <p:spPr>
          <a:xfrm>
            <a:off x="235400" y="98868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e7f93440ad_0_166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2800"/>
              <a:buFont typeface="Arial"/>
              <a:buNone/>
              <a:defRPr b="1" sz="2800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ge7f93440ad_0_166"/>
          <p:cNvSpPr txBox="1"/>
          <p:nvPr>
            <p:ph idx="1" type="body"/>
          </p:nvPr>
        </p:nvSpPr>
        <p:spPr>
          <a:xfrm>
            <a:off x="143850" y="1051470"/>
            <a:ext cx="8866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5"/>
          <p:cNvSpPr txBox="1"/>
          <p:nvPr>
            <p:ph type="title"/>
          </p:nvPr>
        </p:nvSpPr>
        <p:spPr>
          <a:xfrm>
            <a:off x="457200" y="84138"/>
            <a:ext cx="8226425" cy="1519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5"/>
          <p:cNvSpPr txBox="1"/>
          <p:nvPr>
            <p:ph idx="1" type="body"/>
          </p:nvPr>
        </p:nvSpPr>
        <p:spPr>
          <a:xfrm>
            <a:off x="457200" y="1604963"/>
            <a:ext cx="8226425" cy="5251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1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rtl="1" algn="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1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1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1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1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2" type="sldNum"/>
          </p:nvPr>
        </p:nvSpPr>
        <p:spPr>
          <a:xfrm>
            <a:off x="8429625" y="6453188"/>
            <a:ext cx="265113" cy="277812"/>
          </a:xfrm>
          <a:prstGeom prst="rect">
            <a:avLst/>
          </a:prstGeom>
          <a:noFill/>
          <a:ln>
            <a:noFill/>
          </a:ln>
        </p:spPr>
        <p:txBody>
          <a:bodyPr anchorCtr="1" anchor="ctr" bIns="46800" lIns="90000" spcFirstLastPara="1" rIns="90000" wrap="square" tIns="46800">
            <a:noAutofit/>
          </a:bodyPr>
          <a:lstStyle>
            <a:lvl1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 type="tx">
  <p:cSld name="TITLE_AND_BODY">
    <p:bg>
      <p:bgPr>
        <a:solidFill>
          <a:srgbClr val="000000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7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2" name="Google Shape;132;p27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3" name="Google Shape;133;p2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000000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5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6" name="Google Shape;136;p45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7" name="Google Shape;137;p4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obj">
  <p:cSld name="OBJECT"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6"/>
          <p:cNvSpPr/>
          <p:nvPr/>
        </p:nvSpPr>
        <p:spPr>
          <a:xfrm>
            <a:off x="0" y="0"/>
            <a:ext cx="9144000" cy="5229225"/>
          </a:xfrm>
          <a:custGeom>
            <a:rect b="b" l="l" r="r" t="t"/>
            <a:pathLst>
              <a:path extrusionOk="0" h="5229225" w="9144000">
                <a:moveTo>
                  <a:pt x="0" y="5228699"/>
                </a:moveTo>
                <a:lnTo>
                  <a:pt x="9144000" y="5228699"/>
                </a:lnTo>
                <a:lnTo>
                  <a:pt x="9144000" y="0"/>
                </a:lnTo>
                <a:lnTo>
                  <a:pt x="0" y="0"/>
                </a:lnTo>
                <a:lnTo>
                  <a:pt x="0" y="5228699"/>
                </a:lnTo>
                <a:close/>
              </a:path>
            </a:pathLst>
          </a:custGeom>
          <a:solidFill>
            <a:srgbClr val="132B3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6"/>
          <p:cNvSpPr txBox="1"/>
          <p:nvPr>
            <p:ph type="ctrTitle"/>
          </p:nvPr>
        </p:nvSpPr>
        <p:spPr>
          <a:xfrm>
            <a:off x="1181100" y="444500"/>
            <a:ext cx="67818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6"/>
          <p:cNvSpPr txBox="1"/>
          <p:nvPr>
            <p:ph idx="1" type="subTitle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46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46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46"/>
          <p:cNvSpPr txBox="1"/>
          <p:nvPr>
            <p:ph idx="12" type="sldNum"/>
          </p:nvPr>
        </p:nvSpPr>
        <p:spPr>
          <a:xfrm>
            <a:off x="658368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1_TITLE_AND_BODY">
    <p:bg>
      <p:bgPr>
        <a:solidFill>
          <a:srgbClr val="000000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8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9" name="Google Shape;149;p48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50" name="Google Shape;150;p4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1_TITLE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9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3" name="Google Shape;153;p49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54" name="Google Shape;154;p49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0"/>
          <p:cNvSpPr txBox="1"/>
          <p:nvPr>
            <p:ph type="title"/>
          </p:nvPr>
        </p:nvSpPr>
        <p:spPr>
          <a:xfrm>
            <a:off x="311698" y="2867798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7" name="Google Shape;157;p5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1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0" name="Google Shape;160;p51"/>
          <p:cNvSpPr txBox="1"/>
          <p:nvPr>
            <p:ph idx="1" type="body"/>
          </p:nvPr>
        </p:nvSpPr>
        <p:spPr>
          <a:xfrm>
            <a:off x="311698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1" name="Google Shape;161;p51"/>
          <p:cNvSpPr txBox="1"/>
          <p:nvPr>
            <p:ph idx="2" type="body"/>
          </p:nvPr>
        </p:nvSpPr>
        <p:spPr>
          <a:xfrm>
            <a:off x="4832398" y="1536631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2" name="Google Shape;162;p5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2"/>
          <p:cNvSpPr txBox="1"/>
          <p:nvPr>
            <p:ph type="title"/>
          </p:nvPr>
        </p:nvSpPr>
        <p:spPr>
          <a:xfrm>
            <a:off x="311698" y="740799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5" name="Google Shape;165;p52"/>
          <p:cNvSpPr txBox="1"/>
          <p:nvPr>
            <p:ph idx="1" type="body"/>
          </p:nvPr>
        </p:nvSpPr>
        <p:spPr>
          <a:xfrm>
            <a:off x="311698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6" name="Google Shape;166;p52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3"/>
          <p:cNvSpPr txBox="1"/>
          <p:nvPr>
            <p:ph type="title"/>
          </p:nvPr>
        </p:nvSpPr>
        <p:spPr>
          <a:xfrm>
            <a:off x="490250" y="600199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9" name="Google Shape;169;p5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000000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/>
          <p:nvPr>
            <p:ph type="title"/>
          </p:nvPr>
        </p:nvSpPr>
        <p:spPr>
          <a:xfrm>
            <a:off x="311708" y="992767"/>
            <a:ext cx="8520601" cy="27369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" type="body"/>
          </p:nvPr>
        </p:nvSpPr>
        <p:spPr>
          <a:xfrm>
            <a:off x="311698" y="3778832"/>
            <a:ext cx="8520603" cy="1056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6" name="Google Shape;26;p23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4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54"/>
          <p:cNvSpPr txBox="1"/>
          <p:nvPr>
            <p:ph type="title"/>
          </p:nvPr>
        </p:nvSpPr>
        <p:spPr>
          <a:xfrm>
            <a:off x="265500" y="1644232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73" name="Google Shape;173;p54"/>
          <p:cNvSpPr txBox="1"/>
          <p:nvPr>
            <p:ph idx="1" type="body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4" name="Google Shape;174;p54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5" name="Google Shape;175;p5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5"/>
          <p:cNvSpPr txBox="1"/>
          <p:nvPr>
            <p:ph idx="1" type="body"/>
          </p:nvPr>
        </p:nvSpPr>
        <p:spPr>
          <a:xfrm>
            <a:off x="311698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178" name="Google Shape;178;p5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6"/>
          <p:cNvSpPr txBox="1"/>
          <p:nvPr>
            <p:ph type="title"/>
          </p:nvPr>
        </p:nvSpPr>
        <p:spPr>
          <a:xfrm>
            <a:off x="311698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1" name="Google Shape;181;p56"/>
          <p:cNvSpPr txBox="1"/>
          <p:nvPr>
            <p:ph idx="1" type="body"/>
          </p:nvPr>
        </p:nvSpPr>
        <p:spPr>
          <a:xfrm>
            <a:off x="311698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82" name="Google Shape;182;p5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>
  <p:cSld name="1_SECTION_HEADER">
    <p:bg>
      <p:bgPr>
        <a:solidFill>
          <a:srgbClr val="000000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7"/>
          <p:cNvSpPr txBox="1"/>
          <p:nvPr>
            <p:ph type="title"/>
          </p:nvPr>
        </p:nvSpPr>
        <p:spPr>
          <a:xfrm>
            <a:off x="311698" y="2867798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5" name="Google Shape;185;p5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>
  <p:cSld name="1_TITLE_AND_TWO_COLUMNS">
    <p:bg>
      <p:bgPr>
        <a:solidFill>
          <a:srgbClr val="000000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8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8" name="Google Shape;188;p58"/>
          <p:cNvSpPr txBox="1"/>
          <p:nvPr>
            <p:ph idx="1" type="body"/>
          </p:nvPr>
        </p:nvSpPr>
        <p:spPr>
          <a:xfrm>
            <a:off x="311698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89" name="Google Shape;189;p58"/>
          <p:cNvSpPr txBox="1"/>
          <p:nvPr>
            <p:ph idx="2" type="body"/>
          </p:nvPr>
        </p:nvSpPr>
        <p:spPr>
          <a:xfrm>
            <a:off x="4832398" y="1536631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0" name="Google Shape;190;p5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bg>
      <p:bgPr>
        <a:solidFill>
          <a:srgbClr val="000000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9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3" name="Google Shape;193;p59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1_ONE_COLUMN_TEXT">
    <p:bg>
      <p:bgPr>
        <a:solidFill>
          <a:srgbClr val="000000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0"/>
          <p:cNvSpPr txBox="1"/>
          <p:nvPr>
            <p:ph type="title"/>
          </p:nvPr>
        </p:nvSpPr>
        <p:spPr>
          <a:xfrm>
            <a:off x="311698" y="740799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6" name="Google Shape;196;p60"/>
          <p:cNvSpPr txBox="1"/>
          <p:nvPr>
            <p:ph idx="1" type="body"/>
          </p:nvPr>
        </p:nvSpPr>
        <p:spPr>
          <a:xfrm>
            <a:off x="311698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7" name="Google Shape;197;p6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1_MAIN_POINT">
    <p:bg>
      <p:bgPr>
        <a:solidFill>
          <a:srgbClr val="000000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1"/>
          <p:cNvSpPr txBox="1"/>
          <p:nvPr>
            <p:ph type="title"/>
          </p:nvPr>
        </p:nvSpPr>
        <p:spPr>
          <a:xfrm>
            <a:off x="490250" y="600199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0" name="Google Shape;200;p6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1_SECTION_TITLE_AND_DESCRIPTION">
    <p:bg>
      <p:bgPr>
        <a:solidFill>
          <a:srgbClr val="000000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2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62"/>
          <p:cNvSpPr txBox="1"/>
          <p:nvPr>
            <p:ph type="title"/>
          </p:nvPr>
        </p:nvSpPr>
        <p:spPr>
          <a:xfrm>
            <a:off x="265500" y="1644232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4" name="Google Shape;204;p62"/>
          <p:cNvSpPr txBox="1"/>
          <p:nvPr>
            <p:ph idx="1" type="body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5" name="Google Shape;205;p62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6" name="Google Shape;206;p62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1_CAPTION_ONLY">
    <p:bg>
      <p:bgPr>
        <a:solidFill>
          <a:srgbClr val="000000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3"/>
          <p:cNvSpPr txBox="1"/>
          <p:nvPr>
            <p:ph idx="1" type="body"/>
          </p:nvPr>
        </p:nvSpPr>
        <p:spPr>
          <a:xfrm>
            <a:off x="311698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9" name="Google Shape;209;p6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3">
    <p:bg>
      <p:bgPr>
        <a:solidFill>
          <a:srgbClr val="000000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21"/>
          <p:cNvSpPr txBox="1"/>
          <p:nvPr>
            <p:ph idx="1" type="body"/>
          </p:nvPr>
        </p:nvSpPr>
        <p:spPr>
          <a:xfrm>
            <a:off x="311698" y="1536633"/>
            <a:ext cx="85206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0" name="Google Shape;30;p21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1_BIG_NUMBER">
    <p:bg>
      <p:bgPr>
        <a:solidFill>
          <a:srgbClr val="000000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4"/>
          <p:cNvSpPr txBox="1"/>
          <p:nvPr>
            <p:ph type="title"/>
          </p:nvPr>
        </p:nvSpPr>
        <p:spPr>
          <a:xfrm>
            <a:off x="311698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2" name="Google Shape;212;p64"/>
          <p:cNvSpPr txBox="1"/>
          <p:nvPr>
            <p:ph idx="1" type="body"/>
          </p:nvPr>
        </p:nvSpPr>
        <p:spPr>
          <a:xfrm>
            <a:off x="311698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3" name="Google Shape;213;p6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">
    <p:bg>
      <p:bgPr>
        <a:solidFill>
          <a:srgbClr val="000000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311698" y="1536633"/>
            <a:ext cx="39999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4832398" y="1536631"/>
            <a:ext cx="3999903" cy="45552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8"/>
          <p:cNvSpPr txBox="1"/>
          <p:nvPr>
            <p:ph type="title"/>
          </p:nvPr>
        </p:nvSpPr>
        <p:spPr>
          <a:xfrm>
            <a:off x="311708" y="992767"/>
            <a:ext cx="8520601" cy="27369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311698" y="3778832"/>
            <a:ext cx="8520603" cy="1056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311698" y="2867798"/>
            <a:ext cx="8520603" cy="1122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9.xml"/><Relationship Id="rId24" Type="http://schemas.openxmlformats.org/officeDocument/2006/relationships/theme" Target="../theme/theme4.xml"/><Relationship Id="rId23" Type="http://schemas.openxmlformats.org/officeDocument/2006/relationships/slideLayout" Target="../slideLayouts/slideLayout51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311698" y="1536633"/>
            <a:ext cx="85206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9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7f93440ad_0_3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4" r:id="rId1"/>
    <p:sldLayoutId id="2147483675" r:id="rId2"/>
    <p:sldLayoutId id="2147483676" r:id="rId3"/>
    <p:sldLayoutId id="2147483677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26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2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inee.org/collections/gender" TargetMode="External"/><Relationship Id="rId4" Type="http://schemas.openxmlformats.org/officeDocument/2006/relationships/hyperlink" Target="https://inee.org/resources/eie-genkit" TargetMode="External"/><Relationship Id="rId5" Type="http://schemas.openxmlformats.org/officeDocument/2006/relationships/hyperlink" Target="about:blank" TargetMode="External"/><Relationship Id="rId6" Type="http://schemas.openxmlformats.org/officeDocument/2006/relationships/hyperlink" Target="http://unesdoc.unesco.org/images/0024/002466/246651E.pdf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mailto:gender@inee.org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hyperlink" Target="http://www.inee.or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7.jpg"/><Relationship Id="rId5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"/>
          <p:cNvSpPr txBox="1"/>
          <p:nvPr>
            <p:ph type="title"/>
          </p:nvPr>
        </p:nvSpPr>
        <p:spPr>
          <a:xfrm>
            <a:off x="521550" y="1278774"/>
            <a:ext cx="8100900" cy="32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/>
          <a:p>
            <a:pPr indent="0" lvl="0" marL="0" rt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Arial"/>
              <a:buNone/>
            </a:pPr>
            <a:r>
              <a:rPr b="1"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المذكرة الإرشادية للشبكة المشتركة لوكالات التعليم في حالات الطوارئ حول النوع الاجتماعي: المساواة بين الجنسين في التعليم</a:t>
            </a:r>
            <a:endParaRPr sz="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t/>
            </a:r>
            <a:endParaRPr sz="24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[التاريخ والموقع]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Google Shape;221;p1"/>
          <p:cNvPicPr preferRelativeResize="0"/>
          <p:nvPr/>
        </p:nvPicPr>
        <p:blipFill rotWithShape="1">
          <a:blip r:embed="rId3">
            <a:alphaModFix/>
          </a:blip>
          <a:srcRect b="71889" l="0" r="0" t="0"/>
          <a:stretch/>
        </p:blipFill>
        <p:spPr>
          <a:xfrm>
            <a:off x="-22202" y="5007524"/>
            <a:ext cx="9188404" cy="271352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"/>
          <p:cNvSpPr/>
          <p:nvPr/>
        </p:nvSpPr>
        <p:spPr>
          <a:xfrm>
            <a:off x="0" y="5228699"/>
            <a:ext cx="9144000" cy="1629301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1"/>
          <p:cNvPicPr preferRelativeResize="0"/>
          <p:nvPr/>
        </p:nvPicPr>
        <p:blipFill rotWithShape="1">
          <a:blip r:embed="rId4">
            <a:alphaModFix/>
          </a:blip>
          <a:srcRect b="0" l="1996" r="2006" t="0"/>
          <a:stretch/>
        </p:blipFill>
        <p:spPr>
          <a:xfrm>
            <a:off x="1179560" y="5387729"/>
            <a:ext cx="6581162" cy="89977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5" name="Google Shape;225;p1"/>
          <p:cNvSpPr txBox="1"/>
          <p:nvPr/>
        </p:nvSpPr>
        <p:spPr>
          <a:xfrm>
            <a:off x="148050" y="6396375"/>
            <a:ext cx="884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هذا المستند مُرخص بموجب إسناد الإبداع المشاعي - الترخيص بالمثل 4.0 (ShareAlike)، وينسب إلى الشّبكة المشتركة لوكالات التعليم في حالات الطوارئ (الآيني - INEE).</a:t>
            </a:r>
            <a:endParaRPr b="0" i="1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9568" y="1499525"/>
            <a:ext cx="7944183" cy="52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10"/>
          <p:cNvSpPr/>
          <p:nvPr/>
        </p:nvSpPr>
        <p:spPr>
          <a:xfrm>
            <a:off x="584244" y="853326"/>
            <a:ext cx="8149500" cy="64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استجابة المساواة بين الجنسين في التعليم في حالات الطوارئ (EiE):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يحمي التعليم العادل كحق أساسي من حقوق الإنسان.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يدعم أفضل الاحتمالات الممكنة لعمليات التعافي المستدامة والعادلة.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10"/>
          <p:cNvSpPr txBox="1"/>
          <p:nvPr>
            <p:ph idx="1" type="body"/>
          </p:nvPr>
        </p:nvSpPr>
        <p:spPr>
          <a:xfrm>
            <a:off x="173994" y="55337"/>
            <a:ext cx="8970005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b="1" lang="en-US" sz="2500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rPr>
              <a:t>لماذا ينبغي أن تنعكس المساواة بين الجنسين ضمن نطاقات ومعايير الحد الأدنى لمعايير الآيني؟</a:t>
            </a:r>
            <a:endParaRPr sz="2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7f93440ad_0_195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نشاط جماعي: تحديد استراتيجيات المساواة بين الجنسين في التعليم في حالات الطوارئ ضمن نطاقات ومعايير الحد الأدنى لمعايير الآيني</a:t>
            </a:r>
            <a:endParaRPr/>
          </a:p>
        </p:txBody>
      </p:sp>
      <p:sp>
        <p:nvSpPr>
          <p:cNvPr id="306" name="Google Shape;306;ge7f93440ad_0_195"/>
          <p:cNvSpPr txBox="1"/>
          <p:nvPr>
            <p:ph idx="1" type="body"/>
          </p:nvPr>
        </p:nvSpPr>
        <p:spPr>
          <a:xfrm>
            <a:off x="143850" y="1261764"/>
            <a:ext cx="8866800" cy="5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solidFill>
                  <a:schemeClr val="dk1"/>
                </a:solidFill>
              </a:rPr>
              <a:t>التعليمات:</a:t>
            </a:r>
            <a:endParaRPr b="1"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n-US">
                <a:solidFill>
                  <a:schemeClr val="dk1"/>
                </a:solidFill>
              </a:rPr>
              <a:t>اقرأ دراسة الحالة.</a:t>
            </a:r>
            <a:endParaRPr>
              <a:solidFill>
                <a:schemeClr val="dk1"/>
              </a:solidFill>
            </a:endParaRPr>
          </a:p>
          <a:p>
            <a:pPr indent="-3429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n-US">
                <a:solidFill>
                  <a:schemeClr val="dk1"/>
                </a:solidFill>
              </a:rPr>
              <a:t>حدد نطاقات الآيني والمعايير ذات الصلة </a:t>
            </a:r>
            <a:r>
              <a:rPr lang="en-US">
                <a:solidFill>
                  <a:schemeClr val="dk1"/>
                </a:solidFill>
              </a:rPr>
              <a:t>باستخدام نشرة INEE MS At-A-Glance. </a:t>
            </a:r>
            <a:endParaRPr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i="1" lang="en-US">
                <a:solidFill>
                  <a:srgbClr val="FF0000"/>
                </a:solidFill>
              </a:rPr>
              <a:t>ملحوظة: قد تتضمن بعض دراسات الحالة أكثر من مجال ومعيار واحد - حدد أكثرها وضوحًا بالنسبة لك.</a:t>
            </a:r>
            <a:endParaRPr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429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 startAt="3"/>
            </a:pPr>
            <a:r>
              <a:rPr b="1" lang="en-US">
                <a:solidFill>
                  <a:schemeClr val="dk1"/>
                </a:solidFill>
              </a:rPr>
              <a:t>طرح الأفكار: </a:t>
            </a:r>
            <a:r>
              <a:rPr lang="en-US">
                <a:solidFill>
                  <a:schemeClr val="dk1"/>
                </a:solidFill>
              </a:rPr>
              <a:t>ما هي استراتيجية (استراتيجيات)/تدخل (تدخلات) المساواة بين الجنسين في التعليم في حالات الطوارئ الواردة في هذه الدراسة؟ لماذا تعتبر هذه الإستراتيجية (الاستراتيجيات) مهمة؟ </a:t>
            </a:r>
            <a:endParaRPr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i="1" lang="en-US">
                <a:solidFill>
                  <a:srgbClr val="FF0000"/>
                </a:solidFill>
              </a:rPr>
              <a:t>ملحوظة: قد تتضمن بعض دراسات الحالة أكثر من إستراتيجية للمساواة بين الجنسين في التعليم في حالات الطوارئ والمتعلقة بنطاقات الحد الأدنى لمعايير الآيني - حدد أكثرها وضوحًا بالنسبة لك.</a:t>
            </a:r>
            <a:endParaRPr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4.  </a:t>
            </a:r>
            <a:r>
              <a:rPr b="1" lang="en-US">
                <a:solidFill>
                  <a:schemeClr val="dk1"/>
                </a:solidFill>
              </a:rPr>
              <a:t>تحقق من أفكار مجموعتك:</a:t>
            </a:r>
            <a:r>
              <a:rPr lang="en-US">
                <a:solidFill>
                  <a:schemeClr val="dk1"/>
                </a:solidFill>
              </a:rPr>
              <a:t> ابحث عن دراسة الحالة الخاصة بك في مذكرة الآيني الإرشادية حول النوع الاجتماعي.  حدد 3-4 نقاط رئيسية تتعلق باستراتيجية (استراتيجيات) المساواة بين الجنسين في التعليم في حالات الطوارئ والتي تضح أكثر في دراسة الحالة الخاصة بك.  </a:t>
            </a:r>
            <a:endParaRPr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e7f93440ad_0_247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النشاط أ: تقييم المساواة بين الجنسين:</a:t>
            </a:r>
            <a:endParaRPr/>
          </a:p>
        </p:txBody>
      </p:sp>
      <p:sp>
        <p:nvSpPr>
          <p:cNvPr id="312" name="Google Shape;312;ge7f93440ad_0_247"/>
          <p:cNvSpPr txBox="1"/>
          <p:nvPr>
            <p:ph idx="1" type="body"/>
          </p:nvPr>
        </p:nvSpPr>
        <p:spPr>
          <a:xfrm>
            <a:off x="277350" y="1940398"/>
            <a:ext cx="8534400" cy="42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ملخص البرنامج	</a:t>
            </a:r>
            <a:endParaRPr sz="1900"/>
          </a:p>
          <a:p>
            <a:pPr indent="-342900" lvl="0" marL="342900" rtl="1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القسم 1.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تحليل المواقف والاحتياجات</a:t>
            </a:r>
            <a:r>
              <a:rPr lang="en-US" sz="1900"/>
              <a:t>	</a:t>
            </a:r>
            <a:endParaRPr sz="1900"/>
          </a:p>
          <a:p>
            <a:pPr indent="-342900" lvl="0" marL="342900" rtl="1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القسم 2. السكان المستهدفين	</a:t>
            </a:r>
            <a:endParaRPr sz="1900"/>
          </a:p>
          <a:p>
            <a:pPr indent="-342900" lvl="0" marL="342900" rtl="1" algn="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القسم 3.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نتائج البرنامج  </a:t>
            </a:r>
            <a:endParaRPr b="1" i="1" sz="1900">
              <a:solidFill>
                <a:srgbClr val="1155CC"/>
              </a:solidFill>
              <a:highlight>
                <a:srgbClr val="FFFF00"/>
              </a:highlight>
            </a:endParaRPr>
          </a:p>
          <a:p>
            <a:pPr indent="0" lvl="0" marL="0" rtl="1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300">
                <a:solidFill>
                  <a:srgbClr val="1155CC"/>
                </a:solidFill>
                <a:highlight>
                  <a:srgbClr val="FFFF00"/>
                </a:highlight>
              </a:rPr>
              <a:t>نظرية التغيير والاستراتيجية</a:t>
            </a:r>
            <a:endParaRPr sz="1700"/>
          </a:p>
          <a:p>
            <a:pPr indent="0" lvl="0" marL="0" rtl="1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300">
                <a:solidFill>
                  <a:srgbClr val="1155CC"/>
                </a:solidFill>
                <a:highlight>
                  <a:srgbClr val="FFFF00"/>
                </a:highlight>
              </a:rPr>
              <a:t>نتائج البرنامج</a:t>
            </a:r>
            <a:endParaRPr sz="1700"/>
          </a:p>
          <a:p>
            <a:pPr indent="0" lvl="0" marL="0" rtl="1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300">
                <a:solidFill>
                  <a:srgbClr val="1155CC"/>
                </a:solidFill>
                <a:highlight>
                  <a:srgbClr val="FFFF00"/>
                </a:highlight>
              </a:rPr>
              <a:t>إطار النتائج</a:t>
            </a:r>
            <a:endParaRPr sz="1700"/>
          </a:p>
          <a:p>
            <a:pPr indent="0" lvl="0" marL="0" rtl="1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القسم 4. التطبيق</a:t>
            </a:r>
            <a:endParaRPr sz="1700"/>
          </a:p>
          <a:p>
            <a:pPr indent="0" lvl="0" marL="0" rtl="1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القسم 5.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ميزانية متعددة السنوات</a:t>
            </a:r>
            <a:endParaRPr sz="1700"/>
          </a:p>
          <a:p>
            <a:pPr indent="0" lvl="0" marL="0" rtl="1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القسم 6. 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المراقبة والتقييم والتعلم</a:t>
            </a:r>
            <a:endParaRPr sz="1700"/>
          </a:p>
          <a:p>
            <a:pPr indent="0" lvl="0" marL="0" rtl="1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b="1" i="1" lang="en-US" sz="1900">
                <a:solidFill>
                  <a:srgbClr val="1155CC"/>
                </a:solidFill>
              </a:rPr>
              <a:t> </a:t>
            </a:r>
            <a:r>
              <a:rPr lang="en-US" sz="1900">
                <a:solidFill>
                  <a:schemeClr val="dk1"/>
                </a:solidFill>
              </a:rPr>
              <a:t>المرفقات</a:t>
            </a:r>
            <a:endParaRPr sz="1900"/>
          </a:p>
        </p:txBody>
      </p:sp>
      <p:sp>
        <p:nvSpPr>
          <p:cNvPr id="313" name="Google Shape;313;ge7f93440ad_0_247"/>
          <p:cNvSpPr txBox="1"/>
          <p:nvPr>
            <p:ph type="title"/>
          </p:nvPr>
        </p:nvSpPr>
        <p:spPr>
          <a:xfrm>
            <a:off x="2234377" y="822025"/>
            <a:ext cx="6501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300">
                <a:solidFill>
                  <a:srgbClr val="FA9631"/>
                </a:solidFill>
              </a:rPr>
              <a:t>راجع مقترح المرونة متعدد السنوات (MYRP) لجنوب السودان لتحديد المساواة بين الجنسين في التعليم في حالات الطوارئ </a:t>
            </a:r>
            <a:br>
              <a:rPr b="1" lang="en-US" sz="2300">
                <a:solidFill>
                  <a:srgbClr val="FA9631"/>
                </a:solidFill>
              </a:rPr>
            </a:br>
            <a:r>
              <a:rPr b="1" lang="en-US" sz="2300">
                <a:solidFill>
                  <a:srgbClr val="FA9631"/>
                </a:solidFill>
              </a:rPr>
              <a:t>الاستراتيجيات والأنشطة</a:t>
            </a:r>
            <a:endParaRPr sz="2300"/>
          </a:p>
        </p:txBody>
      </p:sp>
      <p:pic>
        <p:nvPicPr>
          <p:cNvPr descr="image006" id="314" name="Google Shape;314;ge7f93440ad_0_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625" y="980423"/>
            <a:ext cx="1784350" cy="85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e7f93440ad_0_247"/>
          <p:cNvSpPr/>
          <p:nvPr/>
        </p:nvSpPr>
        <p:spPr>
          <a:xfrm rot="474569">
            <a:off x="681941" y="2271973"/>
            <a:ext cx="3052136" cy="3134231"/>
          </a:xfrm>
          <a:prstGeom prst="ellipse">
            <a:avLst/>
          </a:prstGeom>
          <a:solidFill>
            <a:srgbClr val="C9DAF8"/>
          </a:solidFill>
          <a:ln cap="flat" cmpd="sng" w="57150">
            <a:solidFill>
              <a:srgbClr val="0000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85750" lvl="0" marL="28575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b="0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من الممكن استخدام </a:t>
            </a:r>
            <a:r>
              <a:rPr b="1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مذكرة الآيني الإرشادية حول النوع الاجتماعي</a:t>
            </a:r>
            <a:r>
              <a:rPr b="0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أثناء تصميم الاقتراح.  يساعد على ضمان انعكاس المساواة بين الجنسين في جميع أقسام الاقتراح.  </a:t>
            </a:r>
            <a:r>
              <a:rPr b="1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ستكون الأقسام المُظللة جزءًا من نشاط التطبيق!</a:t>
            </a:r>
            <a:endParaRPr b="1" i="0" sz="1400" u="none" cap="none" strike="noStrik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6" name="Google Shape;316;ge7f93440ad_0_247"/>
          <p:cNvCxnSpPr/>
          <p:nvPr/>
        </p:nvCxnSpPr>
        <p:spPr>
          <a:xfrm flipH="1" rot="10800000">
            <a:off x="3389200" y="3827850"/>
            <a:ext cx="2547600" cy="22500"/>
          </a:xfrm>
          <a:prstGeom prst="straightConnector1">
            <a:avLst/>
          </a:prstGeom>
          <a:noFill/>
          <a:ln cap="flat" cmpd="sng" w="63500">
            <a:solidFill>
              <a:srgbClr val="FDA739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7f93440ad_0_270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نشاط: تقييم مذكرة الآيني الإرشادية حول النوع الاجتماعي (INEE GNG) مع برنامج ECW MYRP لجنوب السودان - مثال</a:t>
            </a:r>
            <a:endParaRPr/>
          </a:p>
        </p:txBody>
      </p:sp>
      <p:graphicFrame>
        <p:nvGraphicFramePr>
          <p:cNvPr id="322" name="Google Shape;322;ge7f93440ad_0_270"/>
          <p:cNvGraphicFramePr/>
          <p:nvPr/>
        </p:nvGraphicFramePr>
        <p:xfrm>
          <a:off x="328449" y="226336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{2BE4DE5A-B847-4AEC-B9D8-526D481E27C6}</a:tableStyleId>
              </a:tblPr>
              <a:tblGrid>
                <a:gridCol w="1920775"/>
                <a:gridCol w="939950"/>
                <a:gridCol w="1058100"/>
                <a:gridCol w="1065925"/>
                <a:gridCol w="3402500"/>
              </a:tblGrid>
              <a:tr h="804100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أقسام مقترح جنوب السودان ”التعليم لا يمكنه الانتظار“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gridSpan="4"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المرفق 1: عملية تطوير برنامج MYRP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hMerge="1"/>
                <a:tc hMerge="1"/>
                <a:tc hMerge="1"/>
              </a:tr>
              <a:tr h="109900">
                <a:tc rowSpan="2"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نطاقات ومعايير الحد الأدنى لمعايير الآيني واستراتيجيات المذكرة الإرشادية حول النوع الاجتماعي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gridSpan="4"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استراتيجيات المشاركة، والتنسيق، والتحليل المستجيبة للنوع الاجتماعي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hMerge="1"/>
                <a:tc hMerge="1"/>
                <a:tc hMerge="1"/>
              </a:tr>
              <a:tr h="1046000">
                <a:tc vMerge="1"/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نعم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إلى حد ما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على الإطلاق 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المبررات/الوصف: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إذا كانت الإجابة نعم، فكيف؟ 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إذا كانت الإجابة إلى حد ما، ما الذي يمكن تعزيزه؟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إذا كانت الإجابة على الإطلاق، فما الذي ينقصه الاقتراح؟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</a:tr>
              <a:tr h="920325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المشاركة المستجيبة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للنوع الاجتماعي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2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9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2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323" name="Google Shape;323;ge7f93440ad_0_270"/>
          <p:cNvSpPr txBox="1"/>
          <p:nvPr/>
        </p:nvSpPr>
        <p:spPr>
          <a:xfrm>
            <a:off x="411475" y="1155650"/>
            <a:ext cx="83043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راجع مثال النشرة المقتطفة: ملحق حول عملية تطوير برنامج MYRP   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تدرب على استخدام نموذج التقييم أدناه مع المثال المقتطف: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e7f93440ad_0_293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تخطيط الإجراءات: نتائج سريعة، واحتياجات وفرصًا طويلة الأجل لتعزيز نُهج المساواة بين الجنسين في التعليم في حالات الطوارئ في سياقها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graphicFrame>
        <p:nvGraphicFramePr>
          <p:cNvPr id="329" name="Google Shape;329;ge7f93440ad_0_293"/>
          <p:cNvGraphicFramePr/>
          <p:nvPr/>
        </p:nvGraphicFramePr>
        <p:xfrm>
          <a:off x="585131" y="170756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{2BE4DE5A-B847-4AEC-B9D8-526D481E27C6}</a:tableStyleId>
              </a:tblPr>
              <a:tblGrid>
                <a:gridCol w="3986875"/>
                <a:gridCol w="1324550"/>
                <a:gridCol w="1329100"/>
                <a:gridCol w="1391000"/>
              </a:tblGrid>
              <a:tr h="182875">
                <a:tc gridSpan="4"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المساواة بين الجنسين في التعليم في حالات الطوارئ: نتائج سريعة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 hMerge="1"/>
                <a:tc hMerge="1"/>
                <a:tc hMerge="1"/>
              </a:tr>
              <a:tr h="603500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الاستراتيجيات و/أو الأنشطة أو الإجراءات ذات الصلة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الوقت اللازم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الموارد البشرية اللازمة؟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الموارد المالية اللازمة؟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603500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603500"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graphicFrame>
        <p:nvGraphicFramePr>
          <p:cNvPr id="330" name="Google Shape;330;ge7f93440ad_0_293"/>
          <p:cNvGraphicFramePr/>
          <p:nvPr/>
        </p:nvGraphicFramePr>
        <p:xfrm>
          <a:off x="585131" y="3858317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{2BE4DE5A-B847-4AEC-B9D8-526D481E27C6}</a:tableStyleId>
              </a:tblPr>
              <a:tblGrid>
                <a:gridCol w="3986875"/>
                <a:gridCol w="1324550"/>
                <a:gridCol w="1329100"/>
                <a:gridCol w="1391000"/>
              </a:tblGrid>
              <a:tr h="139700">
                <a:tc gridSpan="4"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المساواة بين الجنسين في التعليم في حالات الطوارئ: الاحتياجات والفرص طويلة الأجل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 hMerge="1"/>
                <a:tc hMerge="1"/>
                <a:tc hMerge="1"/>
              </a:tr>
              <a:tr h="139700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الاستراتيجيات و/أو الأنشطة أو الإجراءات ذات الصلة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الوقت اللازم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الموارد البشرية اللازمة؟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الموارد المالية اللازمة؟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139700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139700"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1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e7f93440ad_0_316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مصادر إضافية</a:t>
            </a:r>
            <a:endParaRPr/>
          </a:p>
        </p:txBody>
      </p:sp>
      <p:sp>
        <p:nvSpPr>
          <p:cNvPr id="336" name="Google Shape;336;ge7f93440ad_0_316"/>
          <p:cNvSpPr txBox="1"/>
          <p:nvPr>
            <p:ph idx="1" type="body"/>
          </p:nvPr>
        </p:nvSpPr>
        <p:spPr>
          <a:xfrm>
            <a:off x="143850" y="1261764"/>
            <a:ext cx="8866800" cy="5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-3937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مجموعة المصادر حول النوع الاجتماعي</a:t>
            </a:r>
            <a:r>
              <a:rPr lang="en-US" sz="2200">
                <a:solidFill>
                  <a:schemeClr val="dk1"/>
                </a:solidFill>
              </a:rPr>
              <a:t> الخاصة بالآيني</a:t>
            </a:r>
            <a:endParaRPr b="1" sz="2200">
              <a:solidFill>
                <a:schemeClr val="dk1"/>
              </a:solidFill>
            </a:endParaRPr>
          </a:p>
          <a:p>
            <a:pPr indent="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  <a:p>
            <a:pPr indent="-3937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حقيبة التعليم في حالات الطوارئ حول النوع الاجتماعي</a:t>
            </a:r>
            <a:endParaRPr sz="2200">
              <a:solidFill>
                <a:schemeClr val="dk1"/>
              </a:solidFill>
            </a:endParaRPr>
          </a:p>
          <a:p>
            <a:pPr indent="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937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dk1"/>
                </a:solidFill>
              </a:rPr>
              <a:t>اللجنة الدائمة المشتركة بين الوكالات. (2015) </a:t>
            </a:r>
            <a:r>
              <a:rPr i="1" lang="en-US" sz="22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إرشادات دمج تدخلات مواجهة العنف المبني على النوع الاجتماعي في العمل الإنساني: تقليل المخاطر وتعزيز المرونة والمساعدة على التعافي.</a:t>
            </a:r>
            <a:endParaRPr i="1" sz="2200">
              <a:solidFill>
                <a:schemeClr val="dk1"/>
              </a:solidFill>
            </a:endParaRPr>
          </a:p>
          <a:p>
            <a:pPr indent="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2200">
              <a:solidFill>
                <a:schemeClr val="dk1"/>
              </a:solidFill>
            </a:endParaRPr>
          </a:p>
          <a:p>
            <a:pPr indent="-3937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dk1"/>
                </a:solidFill>
              </a:rPr>
              <a:t>اليونيسكو وهيئة الأمم المتحدة للمرأة. (2016) </a:t>
            </a:r>
            <a:r>
              <a:rPr i="1" lang="en-US" sz="2200" u="sng">
                <a:solidFill>
                  <a:schemeClr val="dk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إرشادات عالمية بشأن معالجة العنف القائم على النوع الاجتماعي المرتبط بالمدرسة.</a:t>
            </a:r>
            <a:endParaRPr sz="2200">
              <a:solidFill>
                <a:schemeClr val="dk1"/>
              </a:solidFill>
            </a:endParaRPr>
          </a:p>
          <a:p>
            <a:pPr indent="0" lvl="0" marL="0" rt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e7f93440ad_0_339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التقييم</a:t>
            </a:r>
            <a:endParaRPr/>
          </a:p>
        </p:txBody>
      </p:sp>
      <p:sp>
        <p:nvSpPr>
          <p:cNvPr id="342" name="Google Shape;342;ge7f93440ad_0_339"/>
          <p:cNvSpPr txBox="1"/>
          <p:nvPr>
            <p:ph idx="1" type="body"/>
          </p:nvPr>
        </p:nvSpPr>
        <p:spPr>
          <a:xfrm>
            <a:off x="989825" y="1261775"/>
            <a:ext cx="7105500" cy="5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1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شكرًا على مشاركتكم!</a:t>
            </a:r>
            <a:endParaRPr sz="2100">
              <a:solidFill>
                <a:schemeClr val="dk1"/>
              </a:solidFill>
            </a:endParaRPr>
          </a:p>
          <a:p>
            <a:pPr indent="0" lvl="0" marL="0" rtl="1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1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برجاء مساعدتنا على تحسين هذا التوجيه من خلال استكمال تقييم ما بعد التوجيه.</a:t>
            </a:r>
            <a:endParaRPr sz="2100">
              <a:solidFill>
                <a:schemeClr val="dk1"/>
              </a:solidFill>
            </a:endParaRPr>
          </a:p>
          <a:p>
            <a:pPr indent="0" lvl="0" marL="0" rtl="1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1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نرحب بتعقيباتكم! برجاء مراسلة: </a:t>
            </a:r>
            <a:r>
              <a:rPr lang="en-US" sz="21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gender@inee.org</a:t>
            </a:r>
            <a:endParaRPr sz="2100">
              <a:solidFill>
                <a:schemeClr val="dk1"/>
              </a:solidFill>
            </a:endParaRPr>
          </a:p>
          <a:p>
            <a:pPr indent="0" lvl="0" marL="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0982" y="2422701"/>
            <a:ext cx="6982036" cy="1606198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18"/>
          <p:cNvSpPr/>
          <p:nvPr/>
        </p:nvSpPr>
        <p:spPr>
          <a:xfrm>
            <a:off x="3045900" y="4179150"/>
            <a:ext cx="305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Arial"/>
              <a:buNone/>
            </a:pPr>
            <a:r>
              <a:rPr b="1" i="0" lang="en-US" sz="34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www.inee.org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e7f93440ad_0_29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الأهداف</a:t>
            </a:r>
            <a:endParaRPr/>
          </a:p>
        </p:txBody>
      </p:sp>
      <p:sp>
        <p:nvSpPr>
          <p:cNvPr id="231" name="Google Shape;231;ge7f93440ad_0_29"/>
          <p:cNvSpPr txBox="1"/>
          <p:nvPr>
            <p:ph idx="1" type="body"/>
          </p:nvPr>
        </p:nvSpPr>
        <p:spPr>
          <a:xfrm>
            <a:off x="3471200" y="1051475"/>
            <a:ext cx="55395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000"/>
              <a:t>مع نهاية التدريب، سيتكمن المشاركون من:</a:t>
            </a:r>
            <a:endParaRPr b="1"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شرح المبادئ والاستراتيجيات الرئيسية للمساواة بين الجنسين التي يمكن تطبيقها في برامج التعليم في حالات الطوارئ (EiE)؛</a:t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تحديد الاستجابات المنهجية للمساواة بين الجنسين في التعليم في حالات الطوارئ ضمن نطاقات الحد الأدنى لمعايير التعليم في حالات الطوارئ من الآيني (INEE MS)؛</a:t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إجراء تقييم للتعليم في حالات الطوارئ لتحديد كيفية انعكاس منظور النوع الاجتماعي في برامج التعليم في حالات الطوارئ الحالية أو المستقبلية؛ و</a:t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وصف الإجراءات قصيرة وطويلة الأجل لتعزيز المساواة بين الجنسين في برمجة التعليم في حالات الطوارئ.</a:t>
            </a:r>
            <a:endParaRPr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pic>
        <p:nvPicPr>
          <p:cNvPr id="232" name="Google Shape;232;ge7f93440ad_0_29"/>
          <p:cNvPicPr preferRelativeResize="0"/>
          <p:nvPr/>
        </p:nvPicPr>
        <p:blipFill rotWithShape="1">
          <a:blip r:embed="rId3">
            <a:alphaModFix/>
          </a:blip>
          <a:srcRect b="0" l="2489" r="2489" t="0"/>
          <a:stretch/>
        </p:blipFill>
        <p:spPr>
          <a:xfrm>
            <a:off x="249475" y="1210552"/>
            <a:ext cx="3042374" cy="431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7f93440ad_0_52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التقييم الذاتي والمزاوجة - المشاركة: 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ممارسات المساواة بين الجنسين في التعليم في حالات الطوارئ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38" name="Google Shape;238;ge7f93440ad_0_52"/>
          <p:cNvSpPr txBox="1"/>
          <p:nvPr>
            <p:ph idx="1" type="body"/>
          </p:nvPr>
        </p:nvSpPr>
        <p:spPr>
          <a:xfrm>
            <a:off x="143850" y="1461425"/>
            <a:ext cx="5817300" cy="42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التعليمات: </a:t>
            </a:r>
            <a:endParaRPr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أجب بنفسك عن العبارات ب ”نعم“ أو ”لا“.</a:t>
            </a:r>
            <a:endParaRPr sz="2000"/>
          </a:p>
          <a:p>
            <a:pPr indent="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بعد الإجابة، شارك أجوبتك وناقشها مع شريك.  </a:t>
            </a:r>
            <a:endParaRPr sz="2000"/>
          </a:p>
          <a:p>
            <a:pPr indent="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2736"/>
              </a:buClr>
              <a:buSzPts val="2000"/>
              <a:buChar char="●"/>
            </a:pPr>
            <a:r>
              <a:rPr lang="en-US" sz="2000">
                <a:solidFill>
                  <a:srgbClr val="DD2736"/>
                </a:solidFill>
              </a:rPr>
              <a:t>إذا سمح الوقت، واصل المناقشة: هل إجاباتكم وتجاربكم ذات الصلة متشابهة أم مختلفة؟ ما وجه التشابه أو الإختلاف؟</a:t>
            </a:r>
            <a:endParaRPr sz="2000">
              <a:solidFill>
                <a:srgbClr val="DD2736"/>
              </a:solidFill>
            </a:endParaRPr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pic>
        <p:nvPicPr>
          <p:cNvPr descr="Self-Assessment.png" id="239" name="Google Shape;239;ge7f93440ad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4816" y="1936750"/>
            <a:ext cx="3176433" cy="4235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7f93440ad_0_57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نشاط: تحديد المصطلحات والمفاهيم الرئيسية المتعلقة بالنوع الاجتماعي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45" name="Google Shape;245;ge7f93440ad_0_57"/>
          <p:cNvSpPr txBox="1"/>
          <p:nvPr>
            <p:ph idx="1" type="body"/>
          </p:nvPr>
        </p:nvSpPr>
        <p:spPr>
          <a:xfrm>
            <a:off x="143850" y="1051475"/>
            <a:ext cx="8729400" cy="26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التعليمات:</a:t>
            </a:r>
            <a:endParaRPr b="1"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استعن بزميلك أو المجموعات الصغيرة لاجراء التقييم الذاتي.</a:t>
            </a:r>
            <a:endParaRPr sz="2000"/>
          </a:p>
          <a:p>
            <a:pPr indent="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استخدم المرفق التقني رقم ٢، ومن خلال العمل مع زمليك، لمطابقة المصطلحات مع تعريفاتها.</a:t>
            </a:r>
            <a:endParaRPr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pic>
        <p:nvPicPr>
          <p:cNvPr descr="Simple Blue Scale Gender Equality Poster.jpg" id="246" name="Google Shape;246;ge7f93440ad_0_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8834" y="3145625"/>
            <a:ext cx="1336115" cy="2233034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Sky Blue and White Wrench and Spatula Gender Equality Poster.jpg" id="247" name="Google Shape;247;ge7f93440ad_0_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2113" y="3139688"/>
            <a:ext cx="1343213" cy="2244905"/>
          </a:xfrm>
          <a:prstGeom prst="rect">
            <a:avLst/>
          </a:prstGeom>
          <a:noFill/>
          <a:ln cap="flat" cmpd="sng" w="127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Sky Blue and White Wrench and Spatula Gender Equality Poster (1).jpg" id="248" name="Google Shape;248;ge7f93440ad_0_5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8500" y="3123025"/>
            <a:ext cx="1363154" cy="2278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e7f93440ad_0_72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المبررات لبرامج المساواة بين الجنسين في التعليم في حالات الطوارئ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54" name="Google Shape;254;ge7f93440ad_0_72"/>
          <p:cNvSpPr txBox="1"/>
          <p:nvPr/>
        </p:nvSpPr>
        <p:spPr>
          <a:xfrm>
            <a:off x="4503200" y="1156500"/>
            <a:ext cx="3701700" cy="2425500"/>
          </a:xfrm>
          <a:prstGeom prst="rect">
            <a:avLst/>
          </a:prstGeom>
          <a:noFill/>
          <a:ln cap="flat" cmpd="sng" w="76200">
            <a:solidFill>
              <a:srgbClr val="DD27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يختلف تأثير الأزمات على الفتيات، الأولاد، النساء والرجال باختلاف أوضاعهم وأدوارهم في المجتمع. هذه العوامل من شأنها أن تؤثر على إمكانية حصولهم على الموارد والخدمات التي يحتاجونها للتعافي والتحلي بالمرونة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e7f93440ad_0_72"/>
          <p:cNvSpPr txBox="1"/>
          <p:nvPr/>
        </p:nvSpPr>
        <p:spPr>
          <a:xfrm>
            <a:off x="1028075" y="1156500"/>
            <a:ext cx="2275500" cy="1701300"/>
          </a:xfrm>
          <a:prstGeom prst="rect">
            <a:avLst/>
          </a:prstGeom>
          <a:noFill/>
          <a:ln cap="flat" cmpd="sng" w="76200">
            <a:solidFill>
              <a:srgbClr val="F68B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عدم المساواة بين الجنسين موجودة قبل حدوث الأزمة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e7f93440ad_0_72"/>
          <p:cNvSpPr txBox="1"/>
          <p:nvPr/>
        </p:nvSpPr>
        <p:spPr>
          <a:xfrm>
            <a:off x="799475" y="4541875"/>
            <a:ext cx="7557900" cy="936900"/>
          </a:xfrm>
          <a:prstGeom prst="rect">
            <a:avLst/>
          </a:prstGeom>
          <a:noFill/>
          <a:ln cap="flat" cmpd="sng" w="76200">
            <a:solidFill>
              <a:srgbClr val="9B45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يساعد دمج منظور النوع الاجتماعي في جميع الأعمال الإنسانية على ضمان استجابات أكثر شمولية، فعالية، كفاءه وتمكينية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e7f93440ad_0_72"/>
          <p:cNvSpPr txBox="1"/>
          <p:nvPr/>
        </p:nvSpPr>
        <p:spPr>
          <a:xfrm>
            <a:off x="3624500" y="1548300"/>
            <a:ext cx="6603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1B3C7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6000" u="none" cap="none" strike="noStrike">
              <a:solidFill>
                <a:srgbClr val="1B3C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e7f93440ad_0_72"/>
          <p:cNvSpPr txBox="1"/>
          <p:nvPr/>
        </p:nvSpPr>
        <p:spPr>
          <a:xfrm rot="5400000">
            <a:off x="3762800" y="3300306"/>
            <a:ext cx="6603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rgbClr val="1B3C7F"/>
                </a:solidFill>
                <a:latin typeface="Arial"/>
                <a:ea typeface="Arial"/>
                <a:cs typeface="Arial"/>
                <a:sym typeface="Arial"/>
              </a:rPr>
              <a:t>→ </a:t>
            </a:r>
            <a:endParaRPr b="1" i="0" sz="6000" u="none" cap="none" strike="noStrike">
              <a:solidFill>
                <a:srgbClr val="1B3C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e7f93440ad_0_67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المبادئ الرئيسية لبرامج المساواة بين الجنسين في التعليم في حالات الطوارئ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64" name="Google Shape;264;ge7f93440ad_0_67"/>
          <p:cNvSpPr txBox="1"/>
          <p:nvPr>
            <p:ph idx="1" type="body"/>
          </p:nvPr>
        </p:nvSpPr>
        <p:spPr>
          <a:xfrm>
            <a:off x="4752350" y="1051475"/>
            <a:ext cx="42582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النوع الاجتماعي يؤثر على الجميع.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الديناميكات المتعلقة بالنوع الاجتماعي تؤثر على التعليم.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التعليم المستجيب للنوع الاجتماعي أمر وقائي.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تمثل الأزمات فرصًا للتغير التحويلي.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تساهم المساواة بين الجنسين في التعافي السلمي والمستدام.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البيانات مصنفة حسب الجنس.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يشارك المتعلمون من الذكور والإناث في العمل على تحقيق المساواة بين الجنسين.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يشارك أعضاء المجتمع من الذكور والإناث في العمل على تحقيق المساواة بين الجنسين.    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قضية النوع الاجتماعي شاملة لعدة قطاعات.</a:t>
            </a:r>
            <a:endParaRPr sz="1900"/>
          </a:p>
          <a:p>
            <a:pPr indent="-349250" lvl="0" marL="45720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US" sz="1900"/>
              <a:t>ينبغي على الجميع تأييد المساواة بين الجنسين في التعليم. </a:t>
            </a:r>
            <a:endParaRPr sz="1900"/>
          </a:p>
        </p:txBody>
      </p:sp>
      <p:pic>
        <p:nvPicPr>
          <p:cNvPr id="265" name="Google Shape;265;ge7f93440ad_0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850" y="1228300"/>
            <a:ext cx="4985575" cy="387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e7f93440ad_0_91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الحجج الشائعة المتعلقة بالمبادئ الرئيسية لبرامج المساواة بين الجنسين في التعليم في حالات الطوارئ</a:t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71" name="Google Shape;271;ge7f93440ad_0_91"/>
          <p:cNvSpPr txBox="1"/>
          <p:nvPr/>
        </p:nvSpPr>
        <p:spPr>
          <a:xfrm>
            <a:off x="395075" y="3750343"/>
            <a:ext cx="2489100" cy="2017500"/>
          </a:xfrm>
          <a:prstGeom prst="rect">
            <a:avLst/>
          </a:prstGeom>
          <a:noFill/>
          <a:ln cap="flat" cmpd="sng" w="76200">
            <a:solidFill>
              <a:srgbClr val="DD27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e7f93440ad_0_91"/>
          <p:cNvSpPr txBox="1"/>
          <p:nvPr/>
        </p:nvSpPr>
        <p:spPr>
          <a:xfrm>
            <a:off x="395075" y="1398663"/>
            <a:ext cx="2489100" cy="1728600"/>
          </a:xfrm>
          <a:prstGeom prst="rect">
            <a:avLst/>
          </a:prstGeom>
          <a:noFill/>
          <a:ln cap="flat" cmpd="sng" w="76200">
            <a:solidFill>
              <a:srgbClr val="F68B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”الخبراء في قضايا النوع الاجتماعي يتحدثون فقط عن النساء والفتيات. الرجال والأولاد محرومون بالقدر نفسه.“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e7f93440ad_0_91"/>
          <p:cNvSpPr txBox="1"/>
          <p:nvPr/>
        </p:nvSpPr>
        <p:spPr>
          <a:xfrm>
            <a:off x="3323462" y="1924172"/>
            <a:ext cx="2703900" cy="1826100"/>
          </a:xfrm>
          <a:prstGeom prst="rect">
            <a:avLst/>
          </a:prstGeom>
          <a:noFill/>
          <a:ln cap="flat" cmpd="sng" w="76200">
            <a:solidFill>
              <a:srgbClr val="9B45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e7f93440ad_0_91"/>
          <p:cNvSpPr/>
          <p:nvPr/>
        </p:nvSpPr>
        <p:spPr>
          <a:xfrm>
            <a:off x="662153" y="3915130"/>
            <a:ext cx="2008500" cy="16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”من الصعب للغاية النظر في احتياجات مختلف المتعلمين في حالات الطوارئ؛ لأن الجميع معرض للخطر ومهمش في حالات الطوارئ.“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e7f93440ad_0_91"/>
          <p:cNvSpPr/>
          <p:nvPr/>
        </p:nvSpPr>
        <p:spPr>
          <a:xfrm>
            <a:off x="3435806" y="2129074"/>
            <a:ext cx="23931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”العنف القائم على النوع الاجتماعي ليست مشكلة يحتاج قطاع التعليم إلى التعامل معها، لا سيما أثناء الأزمات، لأن المدارس تحمي الأطفال.“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e7f93440ad_0_91"/>
          <p:cNvSpPr txBox="1"/>
          <p:nvPr/>
        </p:nvSpPr>
        <p:spPr>
          <a:xfrm>
            <a:off x="6380525" y="1426000"/>
            <a:ext cx="2324700" cy="18261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”قضايا النوع الاجتماعي معقدة جدًا بالنسبة لقدرات الأطفال الاستيعابية - ليس علينا سؤالهم عن كيفية تأثير هذه القضايا عليهم فيما يتعلق بالتعليم والحماية.“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e7f93440ad_0_91"/>
          <p:cNvSpPr txBox="1"/>
          <p:nvPr/>
        </p:nvSpPr>
        <p:spPr>
          <a:xfrm>
            <a:off x="6429859" y="3750343"/>
            <a:ext cx="2391000" cy="18744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e7f93440ad_0_91"/>
          <p:cNvSpPr/>
          <p:nvPr/>
        </p:nvSpPr>
        <p:spPr>
          <a:xfrm>
            <a:off x="6689969" y="3915130"/>
            <a:ext cx="2015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”تأتي المساواة بين الجنسين من الخارج - فهي لا تنطبق علينا وعلى ثقافتنا، وسياقنا الاجتماعي.“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7f93440ad_0_114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مقدمة عن الحد الأدنى لمعايير الآيني</a:t>
            </a:r>
            <a:endParaRPr/>
          </a:p>
        </p:txBody>
      </p:sp>
      <p:sp>
        <p:nvSpPr>
          <p:cNvPr id="284" name="Google Shape;284;ge7f93440ad_0_114"/>
          <p:cNvSpPr txBox="1"/>
          <p:nvPr>
            <p:ph idx="1" type="body"/>
          </p:nvPr>
        </p:nvSpPr>
        <p:spPr>
          <a:xfrm>
            <a:off x="143850" y="1051475"/>
            <a:ext cx="56064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-358775" lvl="0" marL="457200" rtl="1" algn="r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 sz="2000"/>
              <a:t>تدعم المعايير ضمان الحصول على الحد الأدنى من التعليم الجيد في حالات الطوارىء</a:t>
            </a:r>
            <a:endParaRPr b="1" sz="2000">
              <a:solidFill>
                <a:schemeClr val="dk1"/>
              </a:solidFill>
            </a:endParaRPr>
          </a:p>
          <a:p>
            <a:pPr indent="-346075" lvl="0" marL="457200" rtl="1" algn="r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طُورت المعايير من قبل أكثر من 3,500 عالم تربوي من أكثر من 52 دولة</a:t>
            </a:r>
            <a:endParaRPr sz="2000">
              <a:solidFill>
                <a:schemeClr val="dk1"/>
              </a:solidFill>
            </a:endParaRPr>
          </a:p>
          <a:p>
            <a:pPr indent="-346075" lvl="0" marL="457200" rtl="1" algn="r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مرتكزة على منظومة حقوق الانسان: </a:t>
            </a:r>
            <a:endParaRPr sz="2000">
              <a:solidFill>
                <a:schemeClr val="dk1"/>
              </a:solidFill>
            </a:endParaRPr>
          </a:p>
          <a:p>
            <a:pPr indent="-346075" lvl="1" marL="685800" rtl="1" algn="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الإعلان العالمي لحقوق الإنسان</a:t>
            </a:r>
            <a:endParaRPr sz="2000">
              <a:solidFill>
                <a:schemeClr val="dk1"/>
              </a:solidFill>
            </a:endParaRPr>
          </a:p>
          <a:p>
            <a:pPr indent="-346075" lvl="1" marL="685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اتفاقية حقوق الطفل (CRC) </a:t>
            </a:r>
            <a:endParaRPr sz="2000">
              <a:solidFill>
                <a:schemeClr val="dk1"/>
              </a:solidFill>
            </a:endParaRPr>
          </a:p>
          <a:p>
            <a:pPr indent="-346075" lvl="1" marL="6858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المعايير المصاحبة لاسفير ”Sphere“ باعتبارها جزءًا من شراكة المعايير الإنسانية: الميثاق الإنساني ”الحق في الحياة بكرامة“</a:t>
            </a:r>
            <a:endParaRPr sz="2000">
              <a:solidFill>
                <a:schemeClr val="dk1"/>
              </a:solidFill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/>
          </a:p>
        </p:txBody>
      </p:sp>
      <p:pic>
        <p:nvPicPr>
          <p:cNvPr id="285" name="Google Shape;285;ge7f93440ad_0_114"/>
          <p:cNvPicPr preferRelativeResize="0"/>
          <p:nvPr/>
        </p:nvPicPr>
        <p:blipFill rotWithShape="1">
          <a:blip r:embed="rId3">
            <a:alphaModFix/>
          </a:blip>
          <a:srcRect b="3368" l="0" r="0" t="-1871"/>
          <a:stretch/>
        </p:blipFill>
        <p:spPr>
          <a:xfrm>
            <a:off x="5866225" y="878825"/>
            <a:ext cx="2880925" cy="4385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e7f93440ad_0_143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الحد الأدنى لمعايير الآيني (تابع)</a:t>
            </a:r>
            <a:endParaRPr/>
          </a:p>
        </p:txBody>
      </p:sp>
      <p:sp>
        <p:nvSpPr>
          <p:cNvPr id="291" name="Google Shape;291;ge7f93440ad_0_143"/>
          <p:cNvSpPr txBox="1"/>
          <p:nvPr>
            <p:ph idx="1" type="body"/>
          </p:nvPr>
        </p:nvSpPr>
        <p:spPr>
          <a:xfrm>
            <a:off x="4019850" y="1051475"/>
            <a:ext cx="4990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-355600" lvl="0" marL="457200" rtl="1" algn="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المعايير</a:t>
            </a:r>
            <a:r>
              <a:rPr b="1" lang="en-US" sz="2000">
                <a:solidFill>
                  <a:schemeClr val="dk1"/>
                </a:solidFill>
              </a:rPr>
              <a:t> </a:t>
            </a:r>
            <a:r>
              <a:rPr lang="en-US" sz="2000">
                <a:solidFill>
                  <a:schemeClr val="dk1"/>
                </a:solidFill>
              </a:rPr>
              <a:t>- </a:t>
            </a:r>
            <a:r>
              <a:rPr b="1" lang="en-US" sz="2000">
                <a:solidFill>
                  <a:schemeClr val="dk1"/>
                </a:solidFill>
              </a:rPr>
              <a:t>”لماذا“</a:t>
            </a:r>
            <a:r>
              <a:rPr lang="en-US" sz="2000">
                <a:solidFill>
                  <a:schemeClr val="dk1"/>
                </a:solidFill>
              </a:rPr>
              <a:t>- نوعية، هادفة وشاملة، يمكن تطبيقها في أي بيئة.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1" algn="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الإجراءات الرئيسية</a:t>
            </a:r>
            <a:r>
              <a:rPr lang="en-US" sz="2000">
                <a:solidFill>
                  <a:schemeClr val="dk1"/>
                </a:solidFill>
              </a:rPr>
              <a:t> - </a:t>
            </a:r>
            <a:r>
              <a:rPr b="1" lang="en-US" sz="2000">
                <a:solidFill>
                  <a:schemeClr val="dk1"/>
                </a:solidFill>
              </a:rPr>
              <a:t>”ماذا“ </a:t>
            </a:r>
            <a:r>
              <a:rPr lang="en-US" sz="2000">
                <a:solidFill>
                  <a:schemeClr val="dk1"/>
                </a:solidFill>
              </a:rPr>
              <a:t>- هي إجراءات مقترحة يجب اتخاذها من أجل تحقيق/استيفاء المعايير.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1" algn="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المذكرات الإرشادية</a:t>
            </a:r>
            <a:r>
              <a:rPr lang="en-US" sz="2000">
                <a:solidFill>
                  <a:schemeClr val="dk1"/>
                </a:solidFill>
              </a:rPr>
              <a:t> - </a:t>
            </a:r>
            <a:r>
              <a:rPr b="1" lang="en-US" sz="2000">
                <a:solidFill>
                  <a:schemeClr val="dk1"/>
                </a:solidFill>
              </a:rPr>
              <a:t>”كيف“ </a:t>
            </a:r>
            <a:r>
              <a:rPr lang="en-US" sz="2000">
                <a:solidFill>
                  <a:schemeClr val="dk1"/>
                </a:solidFill>
              </a:rPr>
              <a:t>- تشمل الممارسات الجيدة التي يجب مراعاتها عند تطبيق الحد الأدنى للمعايير وتكييف الإجراءات الرئيسية في المواقف المختلفة.</a:t>
            </a:r>
            <a:endParaRPr sz="2000"/>
          </a:p>
        </p:txBody>
      </p:sp>
      <p:pic>
        <p:nvPicPr>
          <p:cNvPr id="292" name="Google Shape;292;ge7f93440ad_0_143"/>
          <p:cNvPicPr preferRelativeResize="0"/>
          <p:nvPr/>
        </p:nvPicPr>
        <p:blipFill rotWithShape="1">
          <a:blip r:embed="rId3">
            <a:alphaModFix/>
          </a:blip>
          <a:srcRect b="0" l="4487" r="4487" t="0"/>
          <a:stretch/>
        </p:blipFill>
        <p:spPr>
          <a:xfrm>
            <a:off x="446050" y="1474242"/>
            <a:ext cx="3228875" cy="3240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NEE Presentation Template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Lauren Gerken</dc:creator>
</cp:coreProperties>
</file>